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72" r:id="rId5"/>
    <p:sldId id="274" r:id="rId6"/>
    <p:sldId id="261" r:id="rId7"/>
    <p:sldId id="263" r:id="rId8"/>
    <p:sldId id="264" r:id="rId9"/>
    <p:sldId id="278" r:id="rId10"/>
    <p:sldId id="267" r:id="rId11"/>
    <p:sldId id="279" r:id="rId12"/>
    <p:sldId id="281" r:id="rId13"/>
    <p:sldId id="282" r:id="rId14"/>
    <p:sldId id="283" r:id="rId15"/>
    <p:sldId id="284" r:id="rId16"/>
    <p:sldId id="286" r:id="rId17"/>
    <p:sldId id="285" r:id="rId18"/>
    <p:sldId id="287" r:id="rId19"/>
    <p:sldId id="268" r:id="rId20"/>
    <p:sldId id="269" r:id="rId21"/>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67"/>
    <p:restoredTop sz="91706" autoAdjust="0"/>
  </p:normalViewPr>
  <p:slideViewPr>
    <p:cSldViewPr snapToGrid="0">
      <p:cViewPr varScale="1">
        <p:scale>
          <a:sx n="107" d="100"/>
          <a:sy n="107" d="100"/>
        </p:scale>
        <p:origin x="126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C7A7AD-5661-4297-AAD8-5E218CEACC02}" type="datetimeFigureOut">
              <a:rPr lang="es-CL" smtClean="0"/>
              <a:t>12-04-2022</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AAA0F6-9C67-4349-BD7B-5966278D0105}" type="slidenum">
              <a:rPr lang="es-CL" smtClean="0"/>
              <a:t>‹Nº›</a:t>
            </a:fld>
            <a:endParaRPr lang="es-CL"/>
          </a:p>
        </p:txBody>
      </p:sp>
    </p:spTree>
    <p:extLst>
      <p:ext uri="{BB962C8B-B14F-4D97-AF65-F5344CB8AC3E}">
        <p14:creationId xmlns:p14="http://schemas.microsoft.com/office/powerpoint/2010/main" val="850347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err="1"/>
              <a:t>Pj</a:t>
            </a:r>
            <a:r>
              <a:rPr lang="es-CL" dirty="0"/>
              <a:t>: se</a:t>
            </a:r>
            <a:r>
              <a:rPr lang="es-CL" baseline="0" dirty="0"/>
              <a:t> solicitó tomar al menos 1 muestra del brote para envío al ISP. Se aisló en 10 muestras norovirus. Se realiza caracterización (comunas a las que pertenece, sexo, edades, mediana, tasa de ataque, georreferenciación, </a:t>
            </a:r>
            <a:r>
              <a:rPr lang="es-CL" baseline="0" dirty="0" err="1"/>
              <a:t>etc</a:t>
            </a:r>
            <a:r>
              <a:rPr lang="es-CL" baseline="0" dirty="0"/>
              <a:t>)</a:t>
            </a:r>
          </a:p>
          <a:p>
            <a:r>
              <a:rPr lang="es-CL" baseline="0" dirty="0"/>
              <a:t>En base a esto se toman decisiones en conjunto a la unidad de seguridad alimentaria y se le da la indicación al </a:t>
            </a:r>
            <a:r>
              <a:rPr lang="es-CL" baseline="0" dirty="0" err="1"/>
              <a:t>intersector</a:t>
            </a:r>
            <a:r>
              <a:rPr lang="es-CL" baseline="0" dirty="0"/>
              <a:t> (comités de agua potable rural, compañías de agua) de aumentar la cloración en el agua según lo permitido por la norma de aguas.</a:t>
            </a:r>
          </a:p>
          <a:p>
            <a:endParaRPr lang="es-CL" baseline="0" dirty="0"/>
          </a:p>
          <a:p>
            <a:r>
              <a:rPr lang="es-CL" baseline="0" dirty="0"/>
              <a:t>La inspección y fiscalización por parte de la unidad de seguridad alimentaria cuando existen brotes eta asociados a expendios de alimentos. </a:t>
            </a:r>
          </a:p>
          <a:p>
            <a:endParaRPr lang="es-CL" dirty="0"/>
          </a:p>
        </p:txBody>
      </p:sp>
      <p:sp>
        <p:nvSpPr>
          <p:cNvPr id="4" name="Marcador de número de diapositiva 3"/>
          <p:cNvSpPr>
            <a:spLocks noGrp="1"/>
          </p:cNvSpPr>
          <p:nvPr>
            <p:ph type="sldNum" sz="quarter" idx="10"/>
          </p:nvPr>
        </p:nvSpPr>
        <p:spPr/>
        <p:txBody>
          <a:bodyPr/>
          <a:lstStyle/>
          <a:p>
            <a:fld id="{02AAA0F6-9C67-4349-BD7B-5966278D0105}" type="slidenum">
              <a:rPr lang="es-CL" smtClean="0"/>
              <a:t>3</a:t>
            </a:fld>
            <a:endParaRPr lang="es-CL"/>
          </a:p>
        </p:txBody>
      </p:sp>
    </p:spTree>
    <p:extLst>
      <p:ext uri="{BB962C8B-B14F-4D97-AF65-F5344CB8AC3E}">
        <p14:creationId xmlns:p14="http://schemas.microsoft.com/office/powerpoint/2010/main" val="2246914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p:cNvSpPr>
            <a:spLocks noGrp="1"/>
          </p:cNvSpPr>
          <p:nvPr>
            <p:ph type="dt" sz="half" idx="10"/>
          </p:nvPr>
        </p:nvSpPr>
        <p:spPr/>
        <p:txBody>
          <a:bodyPr/>
          <a:lstStyle/>
          <a:p>
            <a:fld id="{0B000FE6-0BED-4529-A30A-0682553FB034}" type="datetimeFigureOut">
              <a:rPr lang="es-CL" smtClean="0"/>
              <a:t>12-04-2022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2819853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0B000FE6-0BED-4529-A30A-0682553FB034}" type="datetimeFigureOut">
              <a:rPr lang="es-CL" smtClean="0"/>
              <a:t>12-04-2022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43607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0B000FE6-0BED-4529-A30A-0682553FB034}" type="datetimeFigureOut">
              <a:rPr lang="es-CL" smtClean="0"/>
              <a:t>12-04-2022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1915250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0B000FE6-0BED-4529-A30A-0682553FB034}" type="datetimeFigureOut">
              <a:rPr lang="es-CL" smtClean="0"/>
              <a:t>12-04-2022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1941516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0B000FE6-0BED-4529-A30A-0682553FB034}" type="datetimeFigureOut">
              <a:rPr lang="es-CL" smtClean="0"/>
              <a:t>12-04-2022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2154459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p:cNvSpPr>
            <a:spLocks noGrp="1"/>
          </p:cNvSpPr>
          <p:nvPr>
            <p:ph type="dt" sz="half" idx="10"/>
          </p:nvPr>
        </p:nvSpPr>
        <p:spPr/>
        <p:txBody>
          <a:bodyPr/>
          <a:lstStyle/>
          <a:p>
            <a:fld id="{0B000FE6-0BED-4529-A30A-0682553FB034}" type="datetimeFigureOut">
              <a:rPr lang="es-CL" smtClean="0"/>
              <a:t>12-04-2022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1607795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p:cNvSpPr>
            <a:spLocks noGrp="1"/>
          </p:cNvSpPr>
          <p:nvPr>
            <p:ph type="dt" sz="half" idx="10"/>
          </p:nvPr>
        </p:nvSpPr>
        <p:spPr/>
        <p:txBody>
          <a:bodyPr/>
          <a:lstStyle/>
          <a:p>
            <a:fld id="{0B000FE6-0BED-4529-A30A-0682553FB034}" type="datetimeFigureOut">
              <a:rPr lang="es-CL" smtClean="0"/>
              <a:t>12-04-2022</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3902204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fecha 2"/>
          <p:cNvSpPr>
            <a:spLocks noGrp="1"/>
          </p:cNvSpPr>
          <p:nvPr>
            <p:ph type="dt" sz="half" idx="10"/>
          </p:nvPr>
        </p:nvSpPr>
        <p:spPr/>
        <p:txBody>
          <a:bodyPr/>
          <a:lstStyle/>
          <a:p>
            <a:fld id="{0B000FE6-0BED-4529-A30A-0682553FB034}" type="datetimeFigureOut">
              <a:rPr lang="es-CL" smtClean="0"/>
              <a:t>12-04-2022</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555617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B000FE6-0BED-4529-A30A-0682553FB034}" type="datetimeFigureOut">
              <a:rPr lang="es-CL" smtClean="0"/>
              <a:t>12-04-2022</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1148837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B000FE6-0BED-4529-A30A-0682553FB034}" type="datetimeFigureOut">
              <a:rPr lang="es-CL" smtClean="0"/>
              <a:t>12-04-2022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2205870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0B000FE6-0BED-4529-A30A-0682553FB034}" type="datetimeFigureOut">
              <a:rPr lang="es-CL" smtClean="0"/>
              <a:t>12-04-2022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91F60A74-1D86-496B-BC94-FB0C5CE05901}" type="slidenum">
              <a:rPr lang="es-CL" smtClean="0"/>
              <a:t>‹Nº›</a:t>
            </a:fld>
            <a:endParaRPr lang="es-CL"/>
          </a:p>
        </p:txBody>
      </p:sp>
    </p:spTree>
    <p:extLst>
      <p:ext uri="{BB962C8B-B14F-4D97-AF65-F5344CB8AC3E}">
        <p14:creationId xmlns:p14="http://schemas.microsoft.com/office/powerpoint/2010/main" val="1928715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000FE6-0BED-4529-A30A-0682553FB034}" type="datetimeFigureOut">
              <a:rPr lang="es-CL" smtClean="0"/>
              <a:t>12-04-2022</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F60A74-1D86-496B-BC94-FB0C5CE05901}" type="slidenum">
              <a:rPr lang="es-CL" smtClean="0"/>
              <a:t>‹Nº›</a:t>
            </a:fld>
            <a:endParaRPr lang="es-CL"/>
          </a:p>
        </p:txBody>
      </p:sp>
    </p:spTree>
    <p:extLst>
      <p:ext uri="{BB962C8B-B14F-4D97-AF65-F5344CB8AC3E}">
        <p14:creationId xmlns:p14="http://schemas.microsoft.com/office/powerpoint/2010/main" val="1785721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837509" y="1383620"/>
            <a:ext cx="9144000" cy="2387600"/>
          </a:xfrm>
        </p:spPr>
        <p:txBody>
          <a:bodyPr>
            <a:noAutofit/>
          </a:bodyPr>
          <a:lstStyle/>
          <a:p>
            <a:r>
              <a:rPr lang="es-CL" dirty="0">
                <a:latin typeface="Bahnschrift SemiBold SemiConden" panose="020B0502040204020203" pitchFamily="34" charset="0"/>
              </a:rPr>
              <a:t>Brotes de Enfermedad Transmitida Por Alimentos (ETA)</a:t>
            </a:r>
          </a:p>
        </p:txBody>
      </p:sp>
      <p:sp>
        <p:nvSpPr>
          <p:cNvPr id="3" name="Subtítulo 2"/>
          <p:cNvSpPr>
            <a:spLocks noGrp="1"/>
          </p:cNvSpPr>
          <p:nvPr>
            <p:ph type="subTitle" idx="1"/>
          </p:nvPr>
        </p:nvSpPr>
        <p:spPr>
          <a:xfrm>
            <a:off x="1693817" y="4242118"/>
            <a:ext cx="9144000" cy="1655762"/>
          </a:xfrm>
        </p:spPr>
        <p:txBody>
          <a:bodyPr/>
          <a:lstStyle/>
          <a:p>
            <a:r>
              <a:rPr lang="es-CL" dirty="0">
                <a:latin typeface="Bahnschrift SemiBold SemiConden" panose="020B0502040204020203" pitchFamily="34" charset="0"/>
              </a:rPr>
              <a:t>Claudia Dospital B.</a:t>
            </a:r>
          </a:p>
          <a:p>
            <a:r>
              <a:rPr lang="es-CL" dirty="0">
                <a:latin typeface="Bahnschrift SemiBold SemiConden" panose="020B0502040204020203" pitchFamily="34" charset="0"/>
              </a:rPr>
              <a:t>Departamento de Salud Pública </a:t>
            </a:r>
          </a:p>
          <a:p>
            <a:r>
              <a:rPr lang="es-CL" dirty="0">
                <a:latin typeface="Bahnschrift SemiBold SemiConden" panose="020B0502040204020203" pitchFamily="34" charset="0"/>
              </a:rPr>
              <a:t>SEREMI de Salud Ñuble</a:t>
            </a:r>
          </a:p>
        </p:txBody>
      </p:sp>
      <p:sp>
        <p:nvSpPr>
          <p:cNvPr id="4" name="AutoShape 2" descr="SEREMI de Salud de la Región de Ñuble - SEREMI de Salud Ñub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5" name="AutoShape 4" descr="SEREMI de Salud de la Región de Ñuble - SEREMI de Salud Ñubl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pic>
        <p:nvPicPr>
          <p:cNvPr id="6" name="Imagen 5"/>
          <p:cNvPicPr>
            <a:picLocks noChangeAspect="1"/>
          </p:cNvPicPr>
          <p:nvPr/>
        </p:nvPicPr>
        <p:blipFill>
          <a:blip r:embed="rId2"/>
          <a:stretch>
            <a:fillRect/>
          </a:stretch>
        </p:blipFill>
        <p:spPr>
          <a:xfrm>
            <a:off x="0" y="0"/>
            <a:ext cx="1714500" cy="1714500"/>
          </a:xfrm>
          <a:prstGeom prst="rect">
            <a:avLst/>
          </a:prstGeom>
        </p:spPr>
      </p:pic>
    </p:spTree>
    <p:extLst>
      <p:ext uri="{BB962C8B-B14F-4D97-AF65-F5344CB8AC3E}">
        <p14:creationId xmlns:p14="http://schemas.microsoft.com/office/powerpoint/2010/main" val="1614644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t>Toma de muestras</a:t>
            </a:r>
            <a:br>
              <a:rPr lang="es-CL" dirty="0"/>
            </a:br>
            <a:endParaRPr lang="es-CL" dirty="0"/>
          </a:p>
        </p:txBody>
      </p:sp>
      <p:sp>
        <p:nvSpPr>
          <p:cNvPr id="3" name="Marcador de contenido 2"/>
          <p:cNvSpPr>
            <a:spLocks noGrp="1"/>
          </p:cNvSpPr>
          <p:nvPr>
            <p:ph idx="1"/>
          </p:nvPr>
        </p:nvSpPr>
        <p:spPr/>
        <p:txBody>
          <a:bodyPr/>
          <a:lstStyle/>
          <a:p>
            <a:pPr algn="just"/>
            <a:r>
              <a:rPr lang="es-CL" dirty="0"/>
              <a:t>En todo brote ETA se deben tomar muestras de deposiciones para análisis de coprocultivo regional. Cuando el establecimiento no cuente con laboratorio con este análisis se debe enviar al laboratorio del Hospital </a:t>
            </a:r>
            <a:r>
              <a:rPr lang="es-CL" dirty="0" err="1"/>
              <a:t>Herminda</a:t>
            </a:r>
            <a:r>
              <a:rPr lang="es-CL" dirty="0"/>
              <a:t> Martín u Hospital de San Carlos de acuerdo a micro red.</a:t>
            </a:r>
          </a:p>
          <a:p>
            <a:pPr algn="just"/>
            <a:r>
              <a:rPr lang="es-CL" dirty="0"/>
              <a:t>Las muestras deben ser enviadas especificando que se trata de vigilancia epidemiológica por brote ETA para evitar cobros.</a:t>
            </a:r>
          </a:p>
        </p:txBody>
      </p:sp>
    </p:spTree>
    <p:extLst>
      <p:ext uri="{BB962C8B-B14F-4D97-AF65-F5344CB8AC3E}">
        <p14:creationId xmlns:p14="http://schemas.microsoft.com/office/powerpoint/2010/main" val="2902774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err="1"/>
              <a:t>Cary</a:t>
            </a:r>
            <a:r>
              <a:rPr lang="es-CL" dirty="0"/>
              <a:t> Blair sólido</a:t>
            </a:r>
          </a:p>
        </p:txBody>
      </p:sp>
      <p:sp>
        <p:nvSpPr>
          <p:cNvPr id="3" name="Marcador de contenido 2"/>
          <p:cNvSpPr>
            <a:spLocks noGrp="1"/>
          </p:cNvSpPr>
          <p:nvPr>
            <p:ph idx="1"/>
          </p:nvPr>
        </p:nvSpPr>
        <p:spPr/>
        <p:txBody>
          <a:bodyPr/>
          <a:lstStyle/>
          <a:p>
            <a:pPr algn="just"/>
            <a:r>
              <a:rPr lang="es-CL" dirty="0"/>
              <a:t>Medio de transporte para muestras de deposiciones de análisis regional. Estas muestras deben ser envidas al HCHM u Hospital de San Carlos de acuerdo a  micro red. 24/7. con orden que indique que es debido a vigilancia epidemiológica brote ETA, para evitar cobros.</a:t>
            </a:r>
          </a:p>
          <a:p>
            <a:pPr algn="just"/>
            <a:endParaRPr lang="es-CL" dirty="0"/>
          </a:p>
        </p:txBody>
      </p:sp>
      <p:pic>
        <p:nvPicPr>
          <p:cNvPr id="5122" name="Picture 2" descr="Hisopo de laboratorio - MW168 - Medical Wire &amp;amp; Equipment Co - con medio de  transporte / Cary-Bla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139" y="3544047"/>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3824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Cari Blair Líquido </a:t>
            </a:r>
          </a:p>
        </p:txBody>
      </p:sp>
      <p:sp>
        <p:nvSpPr>
          <p:cNvPr id="3" name="Marcador de contenido 2"/>
          <p:cNvSpPr>
            <a:spLocks noGrp="1"/>
          </p:cNvSpPr>
          <p:nvPr>
            <p:ph idx="1"/>
          </p:nvPr>
        </p:nvSpPr>
        <p:spPr/>
        <p:txBody>
          <a:bodyPr/>
          <a:lstStyle/>
          <a:p>
            <a:pPr algn="just"/>
            <a:r>
              <a:rPr lang="es-CL" dirty="0"/>
              <a:t>Medio de transporte para deposiciones que se envían al ISP. Los frascos se encuentran en la unidad de epidemiología de la SEREMI de Salud. Y su uso es bajo indicación de esta. El envío de estas muestras debe ser al Laboratorio del </a:t>
            </a:r>
            <a:r>
              <a:rPr lang="es-CL" dirty="0" err="1"/>
              <a:t>Herminda</a:t>
            </a:r>
            <a:r>
              <a:rPr lang="es-CL" dirty="0"/>
              <a:t> Martín (24/7) con formulario específico.</a:t>
            </a:r>
          </a:p>
        </p:txBody>
      </p:sp>
      <p:pic>
        <p:nvPicPr>
          <p:cNvPr id="4" name="Imagen 3"/>
          <p:cNvPicPr>
            <a:picLocks noChangeAspect="1"/>
          </p:cNvPicPr>
          <p:nvPr/>
        </p:nvPicPr>
        <p:blipFill>
          <a:blip r:embed="rId2"/>
          <a:stretch>
            <a:fillRect/>
          </a:stretch>
        </p:blipFill>
        <p:spPr>
          <a:xfrm>
            <a:off x="666207" y="3844540"/>
            <a:ext cx="4306388" cy="3229791"/>
          </a:xfrm>
          <a:prstGeom prst="rect">
            <a:avLst/>
          </a:prstGeom>
        </p:spPr>
      </p:pic>
      <p:pic>
        <p:nvPicPr>
          <p:cNvPr id="5" name="Imagen 4"/>
          <p:cNvPicPr>
            <a:picLocks noChangeAspect="1"/>
          </p:cNvPicPr>
          <p:nvPr/>
        </p:nvPicPr>
        <p:blipFill rotWithShape="1">
          <a:blip r:embed="rId3"/>
          <a:srcRect l="8893" t="15049" r="21678" b="5904"/>
          <a:stretch/>
        </p:blipFill>
        <p:spPr>
          <a:xfrm>
            <a:off x="6096000" y="3905795"/>
            <a:ext cx="4609710" cy="2952205"/>
          </a:xfrm>
          <a:prstGeom prst="rect">
            <a:avLst/>
          </a:prstGeom>
        </p:spPr>
      </p:pic>
    </p:spTree>
    <p:extLst>
      <p:ext uri="{BB962C8B-B14F-4D97-AF65-F5344CB8AC3E}">
        <p14:creationId xmlns:p14="http://schemas.microsoft.com/office/powerpoint/2010/main" val="805491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a:p>
        </p:txBody>
      </p:sp>
      <p:sp>
        <p:nvSpPr>
          <p:cNvPr id="3" name="Marcador de contenido 2"/>
          <p:cNvSpPr>
            <a:spLocks noGrp="1"/>
          </p:cNvSpPr>
          <p:nvPr>
            <p:ph idx="1"/>
          </p:nvPr>
        </p:nvSpPr>
        <p:spPr>
          <a:xfrm>
            <a:off x="9857591" y="2181496"/>
            <a:ext cx="2451975" cy="548641"/>
          </a:xfrm>
        </p:spPr>
        <p:txBody>
          <a:bodyPr>
            <a:normAutofit/>
          </a:bodyPr>
          <a:lstStyle/>
          <a:p>
            <a:pPr marL="0" indent="0">
              <a:buNone/>
            </a:pPr>
            <a:r>
              <a:rPr lang="es-CL" sz="1600" dirty="0" smtClean="0"/>
              <a:t>epinuble@redsalud.gob.cl</a:t>
            </a:r>
            <a:endParaRPr lang="es-CL" sz="1600" dirty="0"/>
          </a:p>
        </p:txBody>
      </p:sp>
      <p:pic>
        <p:nvPicPr>
          <p:cNvPr id="7" name="Imagen 6"/>
          <p:cNvPicPr>
            <a:picLocks noChangeAspect="1"/>
          </p:cNvPicPr>
          <p:nvPr/>
        </p:nvPicPr>
        <p:blipFill rotWithShape="1">
          <a:blip r:embed="rId2"/>
          <a:srcRect l="1103" t="17909" r="43602" b="18693"/>
          <a:stretch/>
        </p:blipFill>
        <p:spPr>
          <a:xfrm>
            <a:off x="125924" y="472702"/>
            <a:ext cx="9731667" cy="6276408"/>
          </a:xfrm>
          <a:prstGeom prst="rect">
            <a:avLst/>
          </a:prstGeom>
        </p:spPr>
      </p:pic>
      <p:cxnSp>
        <p:nvCxnSpPr>
          <p:cNvPr id="6" name="Conector recto de flecha 5"/>
          <p:cNvCxnSpPr/>
          <p:nvPr/>
        </p:nvCxnSpPr>
        <p:spPr>
          <a:xfrm flipH="1" flipV="1">
            <a:off x="7912251" y="1625374"/>
            <a:ext cx="2120024" cy="556122"/>
          </a:xfrm>
          <a:prstGeom prst="straightConnector1">
            <a:avLst/>
          </a:prstGeom>
          <a:ln w="952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8058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9822" y="649968"/>
            <a:ext cx="10515600" cy="4351338"/>
          </a:xfrm>
        </p:spPr>
        <p:txBody>
          <a:bodyPr/>
          <a:lstStyle/>
          <a:p>
            <a:pPr marL="0" indent="0" algn="just">
              <a:buNone/>
            </a:pPr>
            <a:r>
              <a:rPr lang="es-CL" dirty="0"/>
              <a:t>En su defecto, se puede utilizar frasco de </a:t>
            </a:r>
            <a:r>
              <a:rPr lang="es-CL" dirty="0" err="1"/>
              <a:t>urocultivo</a:t>
            </a:r>
            <a:r>
              <a:rPr lang="es-CL" dirty="0"/>
              <a:t> cuando no se tiene cari Blair líquido para las muestras que se deben enviar al ISP. Debe contar con la autorización de la unidad de epidemiología de la SEREMI de Salud.</a:t>
            </a:r>
          </a:p>
          <a:p>
            <a:pPr marL="0" indent="0" algn="just">
              <a:buNone/>
            </a:pPr>
            <a:r>
              <a:rPr lang="es-CL" dirty="0"/>
              <a:t>Para el envío de esta muestra se debe cumplir con la condición de almacenamiento y transporte  del frasco a temperatura entre +2 y +8. lo anterior para que no se desintegre el mico organismo.</a:t>
            </a:r>
          </a:p>
          <a:p>
            <a:pPr marL="0" indent="0" algn="just">
              <a:buNone/>
            </a:pPr>
            <a:r>
              <a:rPr lang="es-CL" dirty="0"/>
              <a:t>Completar formulario “vigilancia de brotes gastroenteritis” y enviar de forma inmediata al laboratorios del HCHM junto a este formulario.</a:t>
            </a:r>
          </a:p>
        </p:txBody>
      </p:sp>
      <p:pic>
        <p:nvPicPr>
          <p:cNvPr id="7170" name="Picture 2" descr="Vaso de recolección de orina BD Vacutainer - B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628" y="4592423"/>
            <a:ext cx="4236629" cy="2265577"/>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Busca pila gel refrigerante cadena de frio bloque hielo rubbermaid a la  venta en Colombia. - Ocompra.com Colomb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pic>
        <p:nvPicPr>
          <p:cNvPr id="5" name="Imagen 4"/>
          <p:cNvPicPr>
            <a:picLocks noChangeAspect="1"/>
          </p:cNvPicPr>
          <p:nvPr/>
        </p:nvPicPr>
        <p:blipFill>
          <a:blip r:embed="rId3"/>
          <a:stretch>
            <a:fillRect/>
          </a:stretch>
        </p:blipFill>
        <p:spPr>
          <a:xfrm>
            <a:off x="4233726" y="4592423"/>
            <a:ext cx="2000250" cy="2000250"/>
          </a:xfrm>
          <a:prstGeom prst="rect">
            <a:avLst/>
          </a:prstGeom>
        </p:spPr>
      </p:pic>
      <p:sp>
        <p:nvSpPr>
          <p:cNvPr id="6" name="AutoShape 6" descr="TERMÓMETRO VETO ALCOHOL RESIST/INTER - Agroplanet - Ser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pic>
        <p:nvPicPr>
          <p:cNvPr id="7" name="Imagen 6"/>
          <p:cNvPicPr>
            <a:picLocks noChangeAspect="1"/>
          </p:cNvPicPr>
          <p:nvPr/>
        </p:nvPicPr>
        <p:blipFill>
          <a:blip r:embed="rId4"/>
          <a:stretch>
            <a:fillRect/>
          </a:stretch>
        </p:blipFill>
        <p:spPr>
          <a:xfrm>
            <a:off x="6244498" y="4520985"/>
            <a:ext cx="2143125" cy="2143125"/>
          </a:xfrm>
          <a:prstGeom prst="rect">
            <a:avLst/>
          </a:prstGeom>
        </p:spPr>
      </p:pic>
      <p:pic>
        <p:nvPicPr>
          <p:cNvPr id="8" name="Imagen 7"/>
          <p:cNvPicPr>
            <a:picLocks noChangeAspect="1"/>
          </p:cNvPicPr>
          <p:nvPr/>
        </p:nvPicPr>
        <p:blipFill>
          <a:blip r:embed="rId5"/>
          <a:stretch>
            <a:fillRect/>
          </a:stretch>
        </p:blipFill>
        <p:spPr>
          <a:xfrm>
            <a:off x="8398145" y="4520984"/>
            <a:ext cx="2143125" cy="2143125"/>
          </a:xfrm>
          <a:prstGeom prst="rect">
            <a:avLst/>
          </a:prstGeom>
        </p:spPr>
      </p:pic>
    </p:spTree>
    <p:extLst>
      <p:ext uri="{BB962C8B-B14F-4D97-AF65-F5344CB8AC3E}">
        <p14:creationId xmlns:p14="http://schemas.microsoft.com/office/powerpoint/2010/main" val="2604518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AA3C7072-21F5-9845-8903-74BBEE027A17}"/>
              </a:ext>
            </a:extLst>
          </p:cNvPr>
          <p:cNvSpPr>
            <a:spLocks noGrp="1"/>
          </p:cNvSpPr>
          <p:nvPr>
            <p:ph type="title"/>
          </p:nvPr>
        </p:nvSpPr>
        <p:spPr/>
        <p:txBody>
          <a:bodyPr/>
          <a:lstStyle/>
          <a:p>
            <a:pPr algn="ctr"/>
            <a:r>
              <a:rPr lang="es-CL" dirty="0"/>
              <a:t>Vigilancia V. </a:t>
            </a:r>
            <a:r>
              <a:rPr lang="es-CL" dirty="0" err="1"/>
              <a:t>Parahaemolyticus</a:t>
            </a:r>
            <a:r>
              <a:rPr lang="es-CL" dirty="0"/>
              <a:t> y contexto marea roja</a:t>
            </a:r>
          </a:p>
        </p:txBody>
      </p:sp>
      <p:sp>
        <p:nvSpPr>
          <p:cNvPr id="3" name="Marcador de contenido 2">
            <a:extLst>
              <a:ext uri="{FF2B5EF4-FFF2-40B4-BE49-F238E27FC236}">
                <a16:creationId xmlns:a16="http://schemas.microsoft.com/office/drawing/2014/main" xmlns="" id="{78F585F0-3EF9-F841-AF63-63B3214F2065}"/>
              </a:ext>
            </a:extLst>
          </p:cNvPr>
          <p:cNvSpPr>
            <a:spLocks noGrp="1"/>
          </p:cNvSpPr>
          <p:nvPr>
            <p:ph idx="1"/>
          </p:nvPr>
        </p:nvSpPr>
        <p:spPr/>
        <p:txBody>
          <a:bodyPr>
            <a:normAutofit fontScale="85000" lnSpcReduction="20000"/>
          </a:bodyPr>
          <a:lstStyle/>
          <a:p>
            <a:pPr algn="just"/>
            <a:r>
              <a:rPr lang="es-CL" dirty="0"/>
              <a:t>La marea roja es un </a:t>
            </a:r>
            <a:r>
              <a:rPr lang="es-CL" dirty="0" err="1"/>
              <a:t>fenómeno</a:t>
            </a:r>
            <a:r>
              <a:rPr lang="es-CL" dirty="0"/>
              <a:t> natural que se caracteriza por un aumento excesivo del </a:t>
            </a:r>
            <a:r>
              <a:rPr lang="es-CL" dirty="0" err="1"/>
              <a:t>número</a:t>
            </a:r>
            <a:r>
              <a:rPr lang="es-CL" dirty="0"/>
              <a:t> de </a:t>
            </a:r>
            <a:r>
              <a:rPr lang="es-CL" dirty="0" err="1"/>
              <a:t>microalgas</a:t>
            </a:r>
            <a:r>
              <a:rPr lang="es-CL" dirty="0"/>
              <a:t> en el mar, las cuales pueden contener toxinas que son concentradas por los moluscos que se alimentan de </a:t>
            </a:r>
            <a:r>
              <a:rPr lang="es-CL" dirty="0" err="1"/>
              <a:t>éstas</a:t>
            </a:r>
            <a:r>
              <a:rPr lang="es-CL" dirty="0"/>
              <a:t> y que pueden derivar en intoxicaciones en las personas que consumen estos mariscos contaminados. </a:t>
            </a:r>
          </a:p>
          <a:p>
            <a:pPr algn="just"/>
            <a:r>
              <a:rPr lang="es-CL" dirty="0"/>
              <a:t>En Chile, existen tres tipos de venenos presentes en las costas: veneno amnésico de molusco (VAM), veneno diarreico de molusco (VDM) y veneno paralizante de molusco (VPM). Estos pueden producir intoxicaciones y, en casos graves, incluso la muerte. </a:t>
            </a:r>
          </a:p>
          <a:p>
            <a:pPr algn="just"/>
            <a:r>
              <a:rPr lang="es-CL" dirty="0"/>
              <a:t>Las principales características de estas toxinas son: termo estabilidad, es decir, </a:t>
            </a:r>
            <a:r>
              <a:rPr lang="es-CL" b="1" u="sng" dirty="0"/>
              <a:t>no se destruyen con las altas temperaturas</a:t>
            </a:r>
            <a:r>
              <a:rPr lang="es-CL" dirty="0"/>
              <a:t> y no cambian las características organolépticas (color, olor y sabor) de los mariscos, por lo tanto, la única manera de conocer si presentan alguno de estos venenos es a través del análisis de laboratorio. </a:t>
            </a:r>
          </a:p>
          <a:p>
            <a:pPr algn="just"/>
            <a:endParaRPr lang="es-CL" dirty="0"/>
          </a:p>
        </p:txBody>
      </p:sp>
    </p:spTree>
    <p:extLst>
      <p:ext uri="{BB962C8B-B14F-4D97-AF65-F5344CB8AC3E}">
        <p14:creationId xmlns:p14="http://schemas.microsoft.com/office/powerpoint/2010/main" val="3801862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875D93EB-5568-4B44-B91E-A5E3AB6DF19C}"/>
              </a:ext>
            </a:extLst>
          </p:cNvPr>
          <p:cNvSpPr>
            <a:spLocks noGrp="1"/>
          </p:cNvSpPr>
          <p:nvPr>
            <p:ph idx="1"/>
          </p:nvPr>
        </p:nvSpPr>
        <p:spPr/>
        <p:txBody>
          <a:bodyPr/>
          <a:lstStyle/>
          <a:p>
            <a:pPr algn="just"/>
            <a:r>
              <a:rPr lang="es-CL" dirty="0"/>
              <a:t>El 06 de marzo 2022 se notificó desde la región de </a:t>
            </a:r>
            <a:r>
              <a:rPr lang="es-CL" dirty="0" err="1"/>
              <a:t>Aysén</a:t>
            </a:r>
            <a:r>
              <a:rPr lang="es-CL" dirty="0"/>
              <a:t> un fallecido por consumo de cuatro almejas </a:t>
            </a:r>
            <a:r>
              <a:rPr lang="es-CL" dirty="0" err="1"/>
              <a:t>extraídas</a:t>
            </a:r>
            <a:r>
              <a:rPr lang="es-CL" dirty="0"/>
              <a:t> desde el sector Estero </a:t>
            </a:r>
            <a:r>
              <a:rPr lang="es-CL" dirty="0" err="1"/>
              <a:t>Quitralco</a:t>
            </a:r>
            <a:r>
              <a:rPr lang="es-CL" dirty="0"/>
              <a:t> (</a:t>
            </a:r>
            <a:r>
              <a:rPr lang="es-CL" dirty="0" err="1"/>
              <a:t>región</a:t>
            </a:r>
            <a:r>
              <a:rPr lang="es-CL" dirty="0"/>
              <a:t> de </a:t>
            </a:r>
            <a:r>
              <a:rPr lang="es-CL" dirty="0" err="1"/>
              <a:t>Aysén</a:t>
            </a:r>
            <a:r>
              <a:rPr lang="es-CL" dirty="0"/>
              <a:t>), lugar con concentraciones de VPM de 14.018 </a:t>
            </a:r>
            <a:r>
              <a:rPr lang="el-GR" dirty="0"/>
              <a:t>μ</a:t>
            </a:r>
            <a:r>
              <a:rPr lang="es-CL" dirty="0"/>
              <a:t>g/100 g de producto (</a:t>
            </a:r>
            <a:r>
              <a:rPr lang="es-CL" dirty="0" err="1"/>
              <a:t>límite</a:t>
            </a:r>
            <a:r>
              <a:rPr lang="es-CL" dirty="0"/>
              <a:t> regulatorio ≤80 </a:t>
            </a:r>
            <a:r>
              <a:rPr lang="el-GR" dirty="0"/>
              <a:t>μ</a:t>
            </a:r>
            <a:r>
              <a:rPr lang="es-CL" dirty="0"/>
              <a:t>g/ 100 g). </a:t>
            </a:r>
          </a:p>
          <a:p>
            <a:pPr algn="just"/>
            <a:endParaRPr lang="es-CL" dirty="0"/>
          </a:p>
          <a:p>
            <a:pPr algn="just"/>
            <a:r>
              <a:rPr lang="es-CL" dirty="0"/>
              <a:t>El 30 de marzo 2022 se recibe una denuncia informal, que advierte la </a:t>
            </a:r>
            <a:r>
              <a:rPr lang="es-CL" dirty="0" err="1"/>
              <a:t>extracción</a:t>
            </a:r>
            <a:r>
              <a:rPr lang="es-CL" dirty="0"/>
              <a:t> de almejas desde sectores con </a:t>
            </a:r>
            <a:r>
              <a:rPr lang="es-CL" dirty="0" err="1"/>
              <a:t>prohibición</a:t>
            </a:r>
            <a:r>
              <a:rPr lang="es-CL" dirty="0"/>
              <a:t> de </a:t>
            </a:r>
            <a:r>
              <a:rPr lang="es-CL" dirty="0" err="1"/>
              <a:t>extracción</a:t>
            </a:r>
            <a:r>
              <a:rPr lang="es-CL" dirty="0"/>
              <a:t> y </a:t>
            </a:r>
            <a:r>
              <a:rPr lang="es-CL" dirty="0" err="1"/>
              <a:t>comercialización</a:t>
            </a:r>
            <a:r>
              <a:rPr lang="es-CL" dirty="0"/>
              <a:t> de mariscos emanada de la Autoridad Sanitaria de la </a:t>
            </a:r>
            <a:r>
              <a:rPr lang="es-CL" dirty="0" err="1"/>
              <a:t>región</a:t>
            </a:r>
            <a:r>
              <a:rPr lang="es-CL" dirty="0"/>
              <a:t> de </a:t>
            </a:r>
            <a:r>
              <a:rPr lang="es-CL" dirty="0" err="1"/>
              <a:t>Aysén</a:t>
            </a:r>
            <a:r>
              <a:rPr lang="es-CL" dirty="0"/>
              <a:t>. Parte de esta </a:t>
            </a:r>
            <a:r>
              <a:rPr lang="es-CL" dirty="0" err="1"/>
              <a:t>extracción</a:t>
            </a:r>
            <a:r>
              <a:rPr lang="es-CL" dirty="0"/>
              <a:t> ilegal se </a:t>
            </a:r>
            <a:r>
              <a:rPr lang="es-CL" dirty="0" err="1"/>
              <a:t>habría</a:t>
            </a:r>
            <a:r>
              <a:rPr lang="es-CL" dirty="0"/>
              <a:t> realizado en el sector Estero </a:t>
            </a:r>
            <a:r>
              <a:rPr lang="es-CL" dirty="0" err="1"/>
              <a:t>Quitralco</a:t>
            </a:r>
            <a:r>
              <a:rPr lang="es-CL" dirty="0"/>
              <a:t> (</a:t>
            </a:r>
            <a:r>
              <a:rPr lang="es-CL" dirty="0" err="1"/>
              <a:t>región</a:t>
            </a:r>
            <a:r>
              <a:rPr lang="es-CL" dirty="0"/>
              <a:t> de </a:t>
            </a:r>
            <a:r>
              <a:rPr lang="es-CL" dirty="0" err="1"/>
              <a:t>Aysén</a:t>
            </a:r>
            <a:r>
              <a:rPr lang="es-CL" dirty="0"/>
              <a:t>). </a:t>
            </a:r>
          </a:p>
          <a:p>
            <a:pPr algn="just"/>
            <a:endParaRPr lang="es-CL" dirty="0"/>
          </a:p>
        </p:txBody>
      </p:sp>
      <p:sp>
        <p:nvSpPr>
          <p:cNvPr id="5" name="Título 1">
            <a:extLst>
              <a:ext uri="{FF2B5EF4-FFF2-40B4-BE49-F238E27FC236}">
                <a16:creationId xmlns:a16="http://schemas.microsoft.com/office/drawing/2014/main" xmlns="" id="{9F657974-A3B0-8247-BB22-445DD5E2A085}"/>
              </a:ext>
            </a:extLst>
          </p:cNvPr>
          <p:cNvSpPr>
            <a:spLocks noGrp="1"/>
          </p:cNvSpPr>
          <p:nvPr>
            <p:ph type="title"/>
          </p:nvPr>
        </p:nvSpPr>
        <p:spPr/>
        <p:txBody>
          <a:bodyPr/>
          <a:lstStyle/>
          <a:p>
            <a:pPr algn="ctr"/>
            <a:r>
              <a:rPr lang="es-CL" dirty="0"/>
              <a:t>Vigilancia V. </a:t>
            </a:r>
            <a:r>
              <a:rPr lang="es-CL" dirty="0" err="1"/>
              <a:t>Parahaemolyticus</a:t>
            </a:r>
            <a:r>
              <a:rPr lang="es-CL" dirty="0"/>
              <a:t> y contexto marea roja</a:t>
            </a:r>
          </a:p>
        </p:txBody>
      </p:sp>
    </p:spTree>
    <p:extLst>
      <p:ext uri="{BB962C8B-B14F-4D97-AF65-F5344CB8AC3E}">
        <p14:creationId xmlns:p14="http://schemas.microsoft.com/office/powerpoint/2010/main" val="3622803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xmlns="" id="{0F8C046F-C9DF-684F-9DA2-E3D79CC8D2D8}"/>
              </a:ext>
            </a:extLst>
          </p:cNvPr>
          <p:cNvSpPr>
            <a:spLocks noGrp="1"/>
          </p:cNvSpPr>
          <p:nvPr>
            <p:ph idx="1"/>
          </p:nvPr>
        </p:nvSpPr>
        <p:spPr>
          <a:xfrm>
            <a:off x="723014" y="1570443"/>
            <a:ext cx="10630786" cy="2289176"/>
          </a:xfrm>
        </p:spPr>
        <p:txBody>
          <a:bodyPr>
            <a:normAutofit/>
          </a:bodyPr>
          <a:lstStyle/>
          <a:p>
            <a:pPr marL="0" indent="0" algn="just">
              <a:buNone/>
            </a:pPr>
            <a:r>
              <a:rPr lang="es-CL" sz="2000" b="1" dirty="0"/>
              <a:t>Descripción de los casos: </a:t>
            </a:r>
            <a:endParaRPr lang="es-CL" sz="2000" dirty="0"/>
          </a:p>
          <a:p>
            <a:pPr marL="0" indent="0" algn="just">
              <a:buNone/>
            </a:pPr>
            <a:r>
              <a:rPr lang="es-CL" sz="2000" dirty="0"/>
              <a:t>Al 04 de abril de 2022, se han confirmaron 6 casos de intoxicación por VPM (tabla 1) y 4 casos sospechosos. </a:t>
            </a:r>
          </a:p>
          <a:p>
            <a:pPr marL="0" indent="0" algn="just">
              <a:buNone/>
            </a:pPr>
            <a:r>
              <a:rPr lang="es-CL" sz="2000" dirty="0"/>
              <a:t>Del total de casos (n=6), 1 falleció́, 4 requirieron cuidados en una unidad de paciente critico (Unidad de cuidados intensivos-UCI/unidad de tratamiento intensivo-UTI) y uno presentó un cuadro de menor gravedad que requirió́ hospitalización. </a:t>
            </a:r>
          </a:p>
        </p:txBody>
      </p:sp>
      <p:pic>
        <p:nvPicPr>
          <p:cNvPr id="4" name="Imagen 3">
            <a:extLst>
              <a:ext uri="{FF2B5EF4-FFF2-40B4-BE49-F238E27FC236}">
                <a16:creationId xmlns:a16="http://schemas.microsoft.com/office/drawing/2014/main" xmlns="" id="{673146CB-86B8-764A-8BCF-5C0FBE068678}"/>
              </a:ext>
            </a:extLst>
          </p:cNvPr>
          <p:cNvPicPr>
            <a:picLocks noChangeAspect="1"/>
          </p:cNvPicPr>
          <p:nvPr/>
        </p:nvPicPr>
        <p:blipFill>
          <a:blip r:embed="rId2"/>
          <a:stretch>
            <a:fillRect/>
          </a:stretch>
        </p:blipFill>
        <p:spPr>
          <a:xfrm>
            <a:off x="1123950" y="3673844"/>
            <a:ext cx="9944100" cy="3035300"/>
          </a:xfrm>
          <a:prstGeom prst="rect">
            <a:avLst/>
          </a:prstGeom>
        </p:spPr>
      </p:pic>
      <p:sp>
        <p:nvSpPr>
          <p:cNvPr id="6" name="Título 1">
            <a:extLst>
              <a:ext uri="{FF2B5EF4-FFF2-40B4-BE49-F238E27FC236}">
                <a16:creationId xmlns:a16="http://schemas.microsoft.com/office/drawing/2014/main" xmlns="" id="{023408E0-107E-584A-B3D3-A3427C60FBF3}"/>
              </a:ext>
            </a:extLst>
          </p:cNvPr>
          <p:cNvSpPr txBox="1">
            <a:spLocks/>
          </p:cNvSpPr>
          <p:nvPr/>
        </p:nvSpPr>
        <p:spPr>
          <a:xfrm>
            <a:off x="1062813" y="5650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L" dirty="0"/>
              <a:t>Vigilancia V </a:t>
            </a:r>
            <a:r>
              <a:rPr lang="es-CL" dirty="0" err="1"/>
              <a:t>Parahaemolyticus</a:t>
            </a:r>
            <a:r>
              <a:rPr lang="es-CL" dirty="0"/>
              <a:t> y contexto marea roja</a:t>
            </a:r>
          </a:p>
        </p:txBody>
      </p:sp>
    </p:spTree>
    <p:extLst>
      <p:ext uri="{BB962C8B-B14F-4D97-AF65-F5344CB8AC3E}">
        <p14:creationId xmlns:p14="http://schemas.microsoft.com/office/powerpoint/2010/main" val="1285326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5D4757B0-253B-3A41-9AC2-11775BC65ECA}"/>
              </a:ext>
            </a:extLst>
          </p:cNvPr>
          <p:cNvPicPr>
            <a:picLocks noChangeAspect="1"/>
          </p:cNvPicPr>
          <p:nvPr/>
        </p:nvPicPr>
        <p:blipFill>
          <a:blip r:embed="rId2"/>
          <a:stretch>
            <a:fillRect/>
          </a:stretch>
        </p:blipFill>
        <p:spPr>
          <a:xfrm>
            <a:off x="2624419" y="94650"/>
            <a:ext cx="4898045" cy="6668699"/>
          </a:xfrm>
          <a:prstGeom prst="rect">
            <a:avLst/>
          </a:prstGeom>
        </p:spPr>
      </p:pic>
    </p:spTree>
    <p:extLst>
      <p:ext uri="{BB962C8B-B14F-4D97-AF65-F5344CB8AC3E}">
        <p14:creationId xmlns:p14="http://schemas.microsoft.com/office/powerpoint/2010/main" val="2358705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dirty="0"/>
              <a:t>Investigación epidemiológica, manejo y control.(aplicación de encuestas, epidemiología de campo, etc.)</a:t>
            </a:r>
            <a:br>
              <a:rPr lang="es-CL" dirty="0"/>
            </a:br>
            <a:endParaRPr lang="es-CL" dirty="0"/>
          </a:p>
        </p:txBody>
      </p:sp>
      <p:sp>
        <p:nvSpPr>
          <p:cNvPr id="3" name="Marcador de contenido 2"/>
          <p:cNvSpPr>
            <a:spLocks noGrp="1"/>
          </p:cNvSpPr>
          <p:nvPr>
            <p:ph idx="1"/>
          </p:nvPr>
        </p:nvSpPr>
        <p:spPr>
          <a:xfrm>
            <a:off x="838200" y="2130425"/>
            <a:ext cx="10515600" cy="4351338"/>
          </a:xfrm>
        </p:spPr>
        <p:txBody>
          <a:bodyPr/>
          <a:lstStyle/>
          <a:p>
            <a:pPr algn="just"/>
            <a:r>
              <a:rPr lang="es-ES" dirty="0"/>
              <a:t>Ante la aparición de un brote se lleva a cabo la investigación epidemiológica del mismo.</a:t>
            </a:r>
          </a:p>
          <a:p>
            <a:pPr algn="just"/>
            <a:r>
              <a:rPr lang="es-ES" dirty="0"/>
              <a:t>obtención de la información por medio de encuestas directas</a:t>
            </a:r>
          </a:p>
          <a:p>
            <a:pPr algn="just"/>
            <a:r>
              <a:rPr lang="es-ES" dirty="0"/>
              <a:t>búsqueda activa de casos en registros clínicos y mediante la investigación epidemiológica. </a:t>
            </a:r>
          </a:p>
          <a:p>
            <a:pPr algn="just"/>
            <a:r>
              <a:rPr lang="es-ES" dirty="0"/>
              <a:t>Investigación de campo cuando se trata de eventos de Salud Pública</a:t>
            </a:r>
          </a:p>
          <a:p>
            <a:pPr algn="just"/>
            <a:r>
              <a:rPr lang="es-ES" dirty="0"/>
              <a:t>Inspección y fiscalización de expendios de comida por parte de la unidad de seguridad alimentaria de la seremi de salud</a:t>
            </a:r>
            <a:endParaRPr lang="es-CL" dirty="0"/>
          </a:p>
          <a:p>
            <a:pPr algn="just"/>
            <a:endParaRPr lang="es-CL" dirty="0"/>
          </a:p>
        </p:txBody>
      </p:sp>
    </p:spTree>
    <p:extLst>
      <p:ext uri="{BB962C8B-B14F-4D97-AF65-F5344CB8AC3E}">
        <p14:creationId xmlns:p14="http://schemas.microsoft.com/office/powerpoint/2010/main" val="1965104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62051" y="1107166"/>
            <a:ext cx="9442270" cy="5345885"/>
          </a:xfrm>
        </p:spPr>
        <p:txBody>
          <a:bodyPr>
            <a:noAutofit/>
          </a:bodyPr>
          <a:lstStyle/>
          <a:p>
            <a:pPr marL="342900" indent="-342900">
              <a:buFont typeface="+mj-lt"/>
              <a:buAutoNum type="arabicPeriod"/>
            </a:pPr>
            <a:r>
              <a:rPr lang="es-CL" sz="1800" dirty="0"/>
              <a:t>Introducción</a:t>
            </a:r>
          </a:p>
          <a:p>
            <a:pPr marL="342900" indent="-342900">
              <a:buFont typeface="+mj-lt"/>
              <a:buAutoNum type="arabicPeriod"/>
            </a:pPr>
            <a:r>
              <a:rPr lang="es-CL" sz="1800" dirty="0"/>
              <a:t>Estadísticas</a:t>
            </a:r>
          </a:p>
          <a:p>
            <a:pPr marL="342900" indent="-342900">
              <a:buFont typeface="+mj-lt"/>
              <a:buAutoNum type="arabicPeriod"/>
            </a:pPr>
            <a:r>
              <a:rPr lang="es-CL" sz="1800" dirty="0"/>
              <a:t>Objetivo de la vigilancia</a:t>
            </a:r>
          </a:p>
          <a:p>
            <a:pPr marL="342900" indent="-342900">
              <a:buFont typeface="+mj-lt"/>
              <a:buAutoNum type="arabicPeriod"/>
            </a:pPr>
            <a:r>
              <a:rPr lang="es-CL" sz="1800" dirty="0"/>
              <a:t>Agente</a:t>
            </a:r>
          </a:p>
          <a:p>
            <a:pPr marL="342900" indent="-342900">
              <a:buFont typeface="+mj-lt"/>
              <a:buAutoNum type="arabicPeriod"/>
            </a:pPr>
            <a:r>
              <a:rPr lang="es-CL" sz="1800" dirty="0"/>
              <a:t>Modo de transmisión</a:t>
            </a:r>
          </a:p>
          <a:p>
            <a:pPr marL="342900" indent="-342900">
              <a:buFont typeface="+mj-lt"/>
              <a:buAutoNum type="arabicPeriod"/>
            </a:pPr>
            <a:r>
              <a:rPr lang="es-CL" sz="1800" dirty="0"/>
              <a:t>Periodo de incubación</a:t>
            </a:r>
          </a:p>
          <a:p>
            <a:pPr marL="342900" indent="-342900">
              <a:buFont typeface="+mj-lt"/>
              <a:buAutoNum type="arabicPeriod"/>
            </a:pPr>
            <a:r>
              <a:rPr lang="es-CL" sz="1800" dirty="0"/>
              <a:t>Definición de Caso.</a:t>
            </a:r>
          </a:p>
          <a:p>
            <a:pPr marL="342900" indent="-342900">
              <a:buFont typeface="+mj-lt"/>
              <a:buAutoNum type="arabicPeriod"/>
            </a:pPr>
            <a:r>
              <a:rPr lang="es-CL" sz="1800" dirty="0"/>
              <a:t>Notificación </a:t>
            </a:r>
          </a:p>
          <a:p>
            <a:pPr marL="342900" indent="-342900">
              <a:buFont typeface="+mj-lt"/>
              <a:buAutoNum type="arabicPeriod"/>
            </a:pPr>
            <a:r>
              <a:rPr lang="es-CL" sz="1800" dirty="0"/>
              <a:t>Toma de muestras </a:t>
            </a:r>
          </a:p>
          <a:p>
            <a:pPr marL="342900" indent="-342900">
              <a:buFont typeface="+mj-lt"/>
              <a:buAutoNum type="arabicPeriod"/>
            </a:pPr>
            <a:r>
              <a:rPr lang="es-CL" sz="1800" dirty="0"/>
              <a:t>Formularios a completar para la toma de muestra</a:t>
            </a:r>
          </a:p>
          <a:p>
            <a:pPr marL="342900" indent="-342900">
              <a:buFont typeface="+mj-lt"/>
              <a:buAutoNum type="arabicPeriod"/>
            </a:pPr>
            <a:r>
              <a:rPr lang="es-CL" sz="1800" dirty="0"/>
              <a:t>Flujo de derivación </a:t>
            </a:r>
          </a:p>
          <a:p>
            <a:pPr marL="342900" indent="-342900">
              <a:buFont typeface="+mj-lt"/>
              <a:buAutoNum type="arabicPeriod"/>
            </a:pPr>
            <a:r>
              <a:rPr lang="es-CL" sz="1800" dirty="0"/>
              <a:t>Investigación epidemiológica, manejo y control.</a:t>
            </a:r>
          </a:p>
          <a:p>
            <a:pPr marL="342900" indent="-342900">
              <a:buFont typeface="+mj-lt"/>
              <a:buAutoNum type="arabicPeriod"/>
            </a:pPr>
            <a:r>
              <a:rPr lang="es-CL" sz="1800" dirty="0"/>
              <a:t>Medidas de control y prevención.</a:t>
            </a:r>
          </a:p>
          <a:p>
            <a:pPr marL="342900" indent="-342900">
              <a:buFont typeface="+mj-lt"/>
              <a:buAutoNum type="arabicPeriod"/>
            </a:pPr>
            <a:r>
              <a:rPr lang="es-CL" sz="1800" dirty="0"/>
              <a:t>Responsabilidades de acuerdo al nivel (Minsal, seremi, servicio, red asistencial)</a:t>
            </a:r>
          </a:p>
          <a:p>
            <a:pPr marL="342900" indent="-342900">
              <a:buFont typeface="+mj-lt"/>
              <a:buAutoNum type="arabicPeriod"/>
            </a:pPr>
            <a:endParaRPr lang="es-CL" sz="1800" dirty="0"/>
          </a:p>
        </p:txBody>
      </p:sp>
      <p:pic>
        <p:nvPicPr>
          <p:cNvPr id="4" name="Imagen 3"/>
          <p:cNvPicPr>
            <a:picLocks noChangeAspect="1"/>
          </p:cNvPicPr>
          <p:nvPr/>
        </p:nvPicPr>
        <p:blipFill>
          <a:blip r:embed="rId2"/>
          <a:stretch>
            <a:fillRect/>
          </a:stretch>
        </p:blipFill>
        <p:spPr>
          <a:xfrm>
            <a:off x="0" y="0"/>
            <a:ext cx="1714500" cy="1714500"/>
          </a:xfrm>
          <a:prstGeom prst="rect">
            <a:avLst/>
          </a:prstGeom>
        </p:spPr>
      </p:pic>
    </p:spTree>
    <p:extLst>
      <p:ext uri="{BB962C8B-B14F-4D97-AF65-F5344CB8AC3E}">
        <p14:creationId xmlns:p14="http://schemas.microsoft.com/office/powerpoint/2010/main" val="8871009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dirty="0"/>
              <a:t>Medidas de control y prevención (por ejemplo quimioprofilaxis, actividades educativas, vacunación, etc.)</a:t>
            </a:r>
            <a:br>
              <a:rPr lang="es-CL" dirty="0"/>
            </a:br>
            <a:endParaRPr lang="es-CL" dirty="0"/>
          </a:p>
        </p:txBody>
      </p:sp>
      <p:sp>
        <p:nvSpPr>
          <p:cNvPr id="3" name="Marcador de contenido 2"/>
          <p:cNvSpPr>
            <a:spLocks noGrp="1"/>
          </p:cNvSpPr>
          <p:nvPr>
            <p:ph idx="1"/>
          </p:nvPr>
        </p:nvSpPr>
        <p:spPr>
          <a:xfrm>
            <a:off x="838200" y="2112495"/>
            <a:ext cx="10515600" cy="4351338"/>
          </a:xfrm>
        </p:spPr>
        <p:txBody>
          <a:bodyPr>
            <a:normAutofit fontScale="92500" lnSpcReduction="10000"/>
          </a:bodyPr>
          <a:lstStyle/>
          <a:p>
            <a:pPr algn="just"/>
            <a:r>
              <a:rPr lang="es-CL" dirty="0"/>
              <a:t>Investigación epidemiológica de campo</a:t>
            </a:r>
          </a:p>
          <a:p>
            <a:pPr algn="just"/>
            <a:r>
              <a:rPr lang="es-CL" dirty="0"/>
              <a:t>Toma de muestras locales clínicas y de alimentos.</a:t>
            </a:r>
          </a:p>
          <a:p>
            <a:pPr algn="just"/>
            <a:r>
              <a:rPr lang="es-CL" dirty="0"/>
              <a:t>Decomiso de alimentos, prohibición de funcionamiento, clausura, inicio de sumarios sanitarios.</a:t>
            </a:r>
          </a:p>
          <a:p>
            <a:pPr algn="just"/>
            <a:r>
              <a:rPr lang="es-CL" dirty="0"/>
              <a:t>Alerta regional de brotes a red asistencial para la sensibilización de la vigilancia (pesquisa) y toma de muestras para envío al ISP por indicación de la SEREMI de Salud</a:t>
            </a:r>
          </a:p>
          <a:p>
            <a:pPr algn="just"/>
            <a:r>
              <a:rPr lang="es-CL" dirty="0"/>
              <a:t>Aumento de cloración del agua</a:t>
            </a:r>
          </a:p>
          <a:p>
            <a:pPr algn="just"/>
            <a:r>
              <a:rPr lang="es-CL" dirty="0"/>
              <a:t>Refuerzo de medidas de saneamiento básico y consumo seguro de alimentos.</a:t>
            </a:r>
          </a:p>
          <a:p>
            <a:pPr algn="just"/>
            <a:r>
              <a:rPr lang="es-CL" dirty="0"/>
              <a:t>Alertas alimentarias nacionales.</a:t>
            </a:r>
          </a:p>
        </p:txBody>
      </p:sp>
    </p:spTree>
    <p:extLst>
      <p:ext uri="{BB962C8B-B14F-4D97-AF65-F5344CB8AC3E}">
        <p14:creationId xmlns:p14="http://schemas.microsoft.com/office/powerpoint/2010/main" val="3271953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Introducción</a:t>
            </a:r>
          </a:p>
        </p:txBody>
      </p:sp>
      <p:sp>
        <p:nvSpPr>
          <p:cNvPr id="3" name="Marcador de contenido 2"/>
          <p:cNvSpPr>
            <a:spLocks noGrp="1"/>
          </p:cNvSpPr>
          <p:nvPr>
            <p:ph idx="1"/>
          </p:nvPr>
        </p:nvSpPr>
        <p:spPr/>
        <p:txBody>
          <a:bodyPr>
            <a:normAutofit/>
          </a:bodyPr>
          <a:lstStyle/>
          <a:p>
            <a:pPr marL="0" indent="0" algn="just">
              <a:buNone/>
            </a:pPr>
            <a:endParaRPr lang="es-ES" dirty="0"/>
          </a:p>
          <a:p>
            <a:pPr marL="0" indent="0" algn="just">
              <a:buNone/>
            </a:pPr>
            <a:r>
              <a:rPr lang="es-ES" dirty="0"/>
              <a:t>La vigilancia de las enfermedades transmitidas por alimentos (VETA) es el conjunto de actividades que permite reunir la información indispensable para conocer la conducta o historia natural de las enfermedades y detectar o prever cambios que puedan ocurrir debido a alteraciones en los factores condicionantes o determinantes, con el fin de recomendar oportunamente, sobre bases firmes, las medidas indicadas y eficientes para su prevención y control. </a:t>
            </a:r>
          </a:p>
          <a:p>
            <a:pPr marL="0" indent="0" algn="just">
              <a:buNone/>
            </a:pPr>
            <a:endParaRPr lang="es-ES" dirty="0"/>
          </a:p>
          <a:p>
            <a:pPr marL="0" indent="0" algn="just">
              <a:buNone/>
            </a:pPr>
            <a:r>
              <a:rPr lang="es-ES" dirty="0"/>
              <a:t>. </a:t>
            </a:r>
            <a:endParaRPr lang="es-CL" dirty="0"/>
          </a:p>
        </p:txBody>
      </p:sp>
    </p:spTree>
    <p:extLst>
      <p:ext uri="{BB962C8B-B14F-4D97-AF65-F5344CB8AC3E}">
        <p14:creationId xmlns:p14="http://schemas.microsoft.com/office/powerpoint/2010/main" val="1945408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Objetivo</a:t>
            </a:r>
          </a:p>
        </p:txBody>
      </p:sp>
      <p:sp>
        <p:nvSpPr>
          <p:cNvPr id="3" name="Marcador de contenido 2"/>
          <p:cNvSpPr>
            <a:spLocks noGrp="1"/>
          </p:cNvSpPr>
          <p:nvPr>
            <p:ph idx="1"/>
          </p:nvPr>
        </p:nvSpPr>
        <p:spPr/>
        <p:txBody>
          <a:bodyPr>
            <a:normAutofit fontScale="70000" lnSpcReduction="20000"/>
          </a:bodyPr>
          <a:lstStyle/>
          <a:p>
            <a:pPr algn="just"/>
            <a:endParaRPr lang="es-CL" dirty="0"/>
          </a:p>
          <a:p>
            <a:pPr algn="just"/>
            <a:r>
              <a:rPr lang="es-ES" dirty="0"/>
              <a:t>Obtener, recolectar y analizar la información necesaria y actualizada de las notificaciones de ETA. </a:t>
            </a:r>
          </a:p>
          <a:p>
            <a:pPr algn="just"/>
            <a:r>
              <a:rPr lang="es-ES" dirty="0"/>
              <a:t>Reforzar la notificación e investigación de brotes de ETA. </a:t>
            </a:r>
          </a:p>
          <a:p>
            <a:pPr algn="just"/>
            <a:r>
              <a:rPr lang="es-ES" dirty="0"/>
              <a:t>Analizar e interpretar los datos para determinar el número, distribución y severidad de los casos. </a:t>
            </a:r>
          </a:p>
          <a:p>
            <a:pPr algn="just"/>
            <a:r>
              <a:rPr lang="es-ES" dirty="0"/>
              <a:t>Conocer los alimentos implicados en la transmisión de los agentes etiológicos. </a:t>
            </a:r>
          </a:p>
          <a:p>
            <a:pPr algn="just"/>
            <a:r>
              <a:rPr lang="es-ES" dirty="0"/>
              <a:t>Determinar los grupos de población más expuestos a riesgo. </a:t>
            </a:r>
          </a:p>
          <a:p>
            <a:pPr algn="just"/>
            <a:r>
              <a:rPr lang="es-ES" dirty="0"/>
              <a:t>Identificar los factores contribuyentes a la transmisión de ETA. </a:t>
            </a:r>
          </a:p>
          <a:p>
            <a:pPr algn="just"/>
            <a:r>
              <a:rPr lang="es-ES" dirty="0"/>
              <a:t>Recomendar las medidas de prevención y control. </a:t>
            </a:r>
          </a:p>
          <a:p>
            <a:pPr algn="just"/>
            <a:r>
              <a:rPr lang="es-CL" dirty="0"/>
              <a:t>Difundir la información obtenida. </a:t>
            </a:r>
          </a:p>
          <a:p>
            <a:pPr algn="just"/>
            <a:r>
              <a:rPr lang="es-CL" dirty="0"/>
              <a:t>Evaluar las intervenciones realizadas. </a:t>
            </a:r>
          </a:p>
          <a:p>
            <a:pPr algn="just"/>
            <a:r>
              <a:rPr lang="es-ES" dirty="0"/>
              <a:t>Investigar nuevos problemas o predecir los cambios de tendencias en la aparición de ETA. </a:t>
            </a:r>
          </a:p>
          <a:p>
            <a:pPr algn="just"/>
            <a:endParaRPr lang="es-CL" dirty="0"/>
          </a:p>
        </p:txBody>
      </p:sp>
    </p:spTree>
    <p:extLst>
      <p:ext uri="{BB962C8B-B14F-4D97-AF65-F5344CB8AC3E}">
        <p14:creationId xmlns:p14="http://schemas.microsoft.com/office/powerpoint/2010/main" val="2024342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1920703786"/>
              </p:ext>
            </p:extLst>
          </p:nvPr>
        </p:nvGraphicFramePr>
        <p:xfrm>
          <a:off x="865094" y="1242919"/>
          <a:ext cx="10515600" cy="377444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xmlns="" val="20000"/>
                    </a:ext>
                  </a:extLst>
                </a:gridCol>
                <a:gridCol w="3505200">
                  <a:extLst>
                    <a:ext uri="{9D8B030D-6E8A-4147-A177-3AD203B41FA5}">
                      <a16:colId xmlns:a16="http://schemas.microsoft.com/office/drawing/2014/main" xmlns="" val="20001"/>
                    </a:ext>
                  </a:extLst>
                </a:gridCol>
                <a:gridCol w="3505200">
                  <a:extLst>
                    <a:ext uri="{9D8B030D-6E8A-4147-A177-3AD203B41FA5}">
                      <a16:colId xmlns:a16="http://schemas.microsoft.com/office/drawing/2014/main" xmlns="" val="20002"/>
                    </a:ext>
                  </a:extLst>
                </a:gridCol>
              </a:tblGrid>
              <a:tr h="370840">
                <a:tc rowSpan="8">
                  <a:txBody>
                    <a:bodyPr/>
                    <a:lstStyle/>
                    <a:p>
                      <a:pPr algn="ctr"/>
                      <a:r>
                        <a:rPr lang="es-CL" dirty="0">
                          <a:solidFill>
                            <a:schemeClr val="tx1"/>
                          </a:solidFill>
                        </a:rPr>
                        <a:t>ETA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r>
                        <a:rPr lang="es-CL" dirty="0">
                          <a:solidFill>
                            <a:schemeClr val="tx1"/>
                          </a:solidFill>
                        </a:rPr>
                        <a:t>Infecciones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s-ES" sz="1800" b="0" i="0" u="none" strike="noStrike" kern="1200" baseline="0" dirty="0">
                          <a:solidFill>
                            <a:schemeClr val="tx1"/>
                          </a:solidFill>
                          <a:latin typeface="+mn-lt"/>
                          <a:ea typeface="+mn-ea"/>
                          <a:cs typeface="+mn-cs"/>
                        </a:rPr>
                        <a:t>Virus</a:t>
                      </a:r>
                      <a:endParaRPr lang="es-CL" sz="1800" b="0" i="0" u="none" strike="noStrike" kern="1200" baseline="0" dirty="0">
                        <a:solidFill>
                          <a:schemeClr val="tx1"/>
                        </a:solidFill>
                        <a:latin typeface="+mn-lt"/>
                        <a:ea typeface="+mn-ea"/>
                        <a:cs typeface="+mn-cs"/>
                      </a:endParaRPr>
                    </a:p>
                    <a:p>
                      <a:pPr algn="l"/>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370840">
                <a:tc vMerge="1">
                  <a:txBody>
                    <a:bodyPr/>
                    <a:lstStyle/>
                    <a:p>
                      <a:endParaRPr lang="es-CL" dirty="0"/>
                    </a:p>
                  </a:txBody>
                  <a:tcPr/>
                </a:tc>
                <a:tc vMerge="1">
                  <a:txBody>
                    <a:bodyPr/>
                    <a:lstStyle/>
                    <a:p>
                      <a:endParaRPr lang="es-C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sz="1800" b="0" i="0" u="none" strike="noStrike" kern="1200" baseline="0" dirty="0">
                          <a:solidFill>
                            <a:schemeClr val="tx1"/>
                          </a:solidFill>
                          <a:latin typeface="+mn-lt"/>
                          <a:ea typeface="+mn-ea"/>
                          <a:cs typeface="+mn-cs"/>
                        </a:rPr>
                        <a:t>Bacterias 	</a:t>
                      </a:r>
                    </a:p>
                    <a:p>
                      <a:pPr algn="l"/>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70840">
                <a:tc vMerge="1">
                  <a:txBody>
                    <a:bodyPr/>
                    <a:lstStyle/>
                    <a:p>
                      <a:endParaRPr lang="es-CL" dirty="0"/>
                    </a:p>
                  </a:txBody>
                  <a:tcPr/>
                </a:tc>
                <a:tc vMerge="1">
                  <a:txBody>
                    <a:bodyPr/>
                    <a:lstStyle/>
                    <a:p>
                      <a:endParaRPr lang="es-C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sz="1800" b="0" i="0" u="none" strike="noStrike" kern="1200" baseline="0" dirty="0">
                          <a:solidFill>
                            <a:schemeClr val="tx1"/>
                          </a:solidFill>
                          <a:latin typeface="+mn-lt"/>
                          <a:ea typeface="+mn-ea"/>
                          <a:cs typeface="+mn-cs"/>
                        </a:rPr>
                        <a:t>Hongos 	</a:t>
                      </a:r>
                    </a:p>
                    <a:p>
                      <a:pPr algn="l"/>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70840">
                <a:tc vMerge="1">
                  <a:txBody>
                    <a:bodyPr/>
                    <a:lstStyle/>
                    <a:p>
                      <a:endParaRPr lang="es-CL" dirty="0"/>
                    </a:p>
                  </a:txBody>
                  <a:tcPr/>
                </a:tc>
                <a:tc vMerge="1">
                  <a:txBody>
                    <a:bodyPr/>
                    <a:lstStyle/>
                    <a:p>
                      <a:endParaRPr lang="es-CL" dirty="0"/>
                    </a:p>
                  </a:txBody>
                  <a:tcPr/>
                </a:tc>
                <a:tc>
                  <a:txBody>
                    <a:bodyPr/>
                    <a:lstStyle/>
                    <a:p>
                      <a:pPr algn="l"/>
                      <a:r>
                        <a:rPr lang="es-CL" sz="1800" b="0" i="0" u="none" strike="noStrike" kern="1200" baseline="0" dirty="0">
                          <a:solidFill>
                            <a:schemeClr val="tx1"/>
                          </a:solidFill>
                          <a:latin typeface="+mn-lt"/>
                          <a:ea typeface="+mn-ea"/>
                          <a:cs typeface="+mn-cs"/>
                        </a:rPr>
                        <a:t>Parásitos </a:t>
                      </a:r>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70840">
                <a:tc vMerge="1">
                  <a:txBody>
                    <a:bodyPr/>
                    <a:lstStyle/>
                    <a:p>
                      <a:endParaRPr lang="es-CL" dirty="0"/>
                    </a:p>
                  </a:txBody>
                  <a:tcPr/>
                </a:tc>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L" dirty="0">
                          <a:solidFill>
                            <a:schemeClr val="tx1"/>
                          </a:solidFill>
                        </a:rPr>
                        <a:t>Intoxicaciones</a:t>
                      </a:r>
                    </a:p>
                    <a:p>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s-ES" sz="1800" b="0" i="0" u="none" strike="noStrike" kern="1200" baseline="0" dirty="0">
                          <a:solidFill>
                            <a:schemeClr val="tx1"/>
                          </a:solidFill>
                          <a:latin typeface="+mn-lt"/>
                          <a:ea typeface="+mn-ea"/>
                          <a:cs typeface="+mn-cs"/>
                        </a:rPr>
                        <a:t>Plantas y Animales Venenosos </a:t>
                      </a:r>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70840">
                <a:tc vMerge="1">
                  <a:txBody>
                    <a:bodyPr/>
                    <a:lstStyle/>
                    <a:p>
                      <a:endParaRPr lang="es-CL" dirty="0"/>
                    </a:p>
                  </a:txBody>
                  <a:tcPr/>
                </a:tc>
                <a:tc vMerge="1">
                  <a:txBody>
                    <a:bodyPr/>
                    <a:lstStyle/>
                    <a:p>
                      <a:endParaRPr lang="es-CL" dirty="0"/>
                    </a:p>
                  </a:txBody>
                  <a:tcPr/>
                </a:tc>
                <a:tc>
                  <a:txBody>
                    <a:bodyPr/>
                    <a:lstStyle/>
                    <a:p>
                      <a:pPr algn="l"/>
                      <a:r>
                        <a:rPr lang="es-CL" sz="1800" b="0" i="0" u="none" strike="noStrike" kern="1200" baseline="0" dirty="0">
                          <a:solidFill>
                            <a:schemeClr val="tx1"/>
                          </a:solidFill>
                          <a:latin typeface="+mn-lt"/>
                          <a:ea typeface="+mn-ea"/>
                          <a:cs typeface="+mn-cs"/>
                        </a:rPr>
                        <a:t>Sustancias Químicas </a:t>
                      </a:r>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70840">
                <a:tc vMerge="1">
                  <a:txBody>
                    <a:bodyPr/>
                    <a:lstStyle/>
                    <a:p>
                      <a:endParaRPr lang="es-CL" dirty="0"/>
                    </a:p>
                  </a:txBody>
                  <a:tcPr/>
                </a:tc>
                <a:tc vMerge="1">
                  <a:txBody>
                    <a:bodyPr/>
                    <a:lstStyle/>
                    <a:p>
                      <a:endParaRPr lang="es-CL" dirty="0"/>
                    </a:p>
                  </a:txBody>
                  <a:tcPr/>
                </a:tc>
                <a:tc>
                  <a:txBody>
                    <a:bodyPr/>
                    <a:lstStyle/>
                    <a:p>
                      <a:pPr algn="l"/>
                      <a:r>
                        <a:rPr lang="es-CL" sz="1800" b="0" i="0" u="none" strike="noStrike" kern="1200" baseline="0" dirty="0">
                          <a:solidFill>
                            <a:schemeClr val="tx1"/>
                          </a:solidFill>
                          <a:latin typeface="+mn-lt"/>
                          <a:ea typeface="+mn-ea"/>
                          <a:cs typeface="+mn-cs"/>
                        </a:rPr>
                        <a:t>Sustancias Radiactivas </a:t>
                      </a:r>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70840">
                <a:tc vMerge="1">
                  <a:txBody>
                    <a:bodyPr/>
                    <a:lstStyle/>
                    <a:p>
                      <a:endParaRPr lang="es-CL" dirty="0"/>
                    </a:p>
                  </a:txBody>
                  <a:tcPr/>
                </a:tc>
                <a:tc vMerge="1">
                  <a:txBody>
                    <a:bodyPr/>
                    <a:lstStyle/>
                    <a:p>
                      <a:endParaRPr lang="es-CL" dirty="0"/>
                    </a:p>
                  </a:txBody>
                  <a:tcPr/>
                </a:tc>
                <a:tc>
                  <a:txBody>
                    <a:bodyPr/>
                    <a:lstStyle/>
                    <a:p>
                      <a:pPr algn="l"/>
                      <a:r>
                        <a:rPr lang="es-CL" sz="1800" b="0" i="0" u="none" strike="noStrike" kern="1200" baseline="0" dirty="0" err="1">
                          <a:solidFill>
                            <a:schemeClr val="tx1"/>
                          </a:solidFill>
                          <a:latin typeface="+mn-lt"/>
                          <a:ea typeface="+mn-ea"/>
                          <a:cs typeface="+mn-cs"/>
                        </a:rPr>
                        <a:t>Biotoxinas</a:t>
                      </a:r>
                      <a:r>
                        <a:rPr lang="es-CL" sz="1800" b="0" i="0" u="none" strike="noStrike" kern="1200" baseline="0" dirty="0">
                          <a:solidFill>
                            <a:schemeClr val="tx1"/>
                          </a:solidFill>
                          <a:latin typeface="+mn-lt"/>
                          <a:ea typeface="+mn-ea"/>
                          <a:cs typeface="+mn-cs"/>
                        </a:rPr>
                        <a:t> </a:t>
                      </a:r>
                      <a:endParaRPr lang="es-CL"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bl>
          </a:graphicData>
        </a:graphic>
      </p:graphicFrame>
      <p:sp>
        <p:nvSpPr>
          <p:cNvPr id="3" name="Rectángulo 2"/>
          <p:cNvSpPr/>
          <p:nvPr/>
        </p:nvSpPr>
        <p:spPr>
          <a:xfrm>
            <a:off x="1152835" y="250122"/>
            <a:ext cx="2196627" cy="830997"/>
          </a:xfrm>
          <a:prstGeom prst="rect">
            <a:avLst/>
          </a:prstGeom>
        </p:spPr>
        <p:txBody>
          <a:bodyPr wrap="none">
            <a:spAutoFit/>
          </a:bodyPr>
          <a:lstStyle/>
          <a:p>
            <a:r>
              <a:rPr lang="es-CL" sz="4800" dirty="0"/>
              <a:t>Agentes</a:t>
            </a:r>
          </a:p>
        </p:txBody>
      </p:sp>
      <p:sp>
        <p:nvSpPr>
          <p:cNvPr id="5" name="Rectángulo 4"/>
          <p:cNvSpPr/>
          <p:nvPr/>
        </p:nvSpPr>
        <p:spPr>
          <a:xfrm>
            <a:off x="488577" y="5787559"/>
            <a:ext cx="10959354" cy="938719"/>
          </a:xfrm>
          <a:prstGeom prst="rect">
            <a:avLst/>
          </a:prstGeom>
        </p:spPr>
        <p:txBody>
          <a:bodyPr wrap="square">
            <a:spAutoFit/>
          </a:bodyPr>
          <a:lstStyle/>
          <a:p>
            <a:pPr algn="just"/>
            <a:r>
              <a:rPr lang="es-ES" sz="1100" b="0" i="0" u="none" strike="noStrike" baseline="0" dirty="0">
                <a:solidFill>
                  <a:srgbClr val="000000"/>
                </a:solidFill>
                <a:latin typeface="Verdana" panose="020B0604030504040204" pitchFamily="34" charset="0"/>
              </a:rPr>
              <a:t>NOTA: Los síntomas y el período de incubación variarán según el individuo o grupo expuesto, debido a la resistencia, edad y estado nutricional de cada persona, el número de organismos o la concentración de sustancia tóxica en los alimentos ingeridos, la cantidad de alimento consumida y la patogenicidad y virulencia de la cepa del microorganismo o la toxicidad de la sustancia química en cuestión. Varias enfermedades se manifiestan en síntomas comprendidos en más de una categoría y su período de incubación se extiende en un margen que traslapa las categorías generalizadas. Deben recogerse muestras de cualquiera de los alimentos enumerados que hayan sido ingeridos durante el período de incubación de la enfermedad. </a:t>
            </a:r>
            <a:endParaRPr lang="es-CL" sz="1100" dirty="0"/>
          </a:p>
        </p:txBody>
      </p:sp>
    </p:spTree>
    <p:extLst>
      <p:ext uri="{BB962C8B-B14F-4D97-AF65-F5344CB8AC3E}">
        <p14:creationId xmlns:p14="http://schemas.microsoft.com/office/powerpoint/2010/main" val="47927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dirty="0"/>
              <a:t>Modo de transmisión</a:t>
            </a:r>
          </a:p>
        </p:txBody>
      </p:sp>
      <p:sp>
        <p:nvSpPr>
          <p:cNvPr id="3" name="Marcador de contenido 2"/>
          <p:cNvSpPr>
            <a:spLocks noGrp="1"/>
          </p:cNvSpPr>
          <p:nvPr>
            <p:ph idx="1"/>
          </p:nvPr>
        </p:nvSpPr>
        <p:spPr/>
        <p:txBody>
          <a:bodyPr/>
          <a:lstStyle/>
          <a:p>
            <a:pPr marL="0" indent="0">
              <a:buNone/>
            </a:pPr>
            <a:r>
              <a:rPr lang="es-CL" dirty="0"/>
              <a:t>Ingestión de Alimentos Contaminados</a:t>
            </a:r>
          </a:p>
        </p:txBody>
      </p:sp>
    </p:spTree>
    <p:extLst>
      <p:ext uri="{BB962C8B-B14F-4D97-AF65-F5344CB8AC3E}">
        <p14:creationId xmlns:p14="http://schemas.microsoft.com/office/powerpoint/2010/main" val="4265707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dirty="0"/>
              <a:t>Definiciones de Caso: Sospechoso, confirmado, probable</a:t>
            </a:r>
            <a:br>
              <a:rPr lang="es-CL" dirty="0"/>
            </a:br>
            <a:endParaRPr lang="es-CL" dirty="0"/>
          </a:p>
        </p:txBody>
      </p:sp>
      <p:pic>
        <p:nvPicPr>
          <p:cNvPr id="4" name="Picture 2" descr="Enfermedades: elementos de la cadena epidemiológica - Escolar - ABC Color">
            <a:extLst>
              <a:ext uri="{FF2B5EF4-FFF2-40B4-BE49-F238E27FC236}">
                <a16:creationId xmlns:a16="http://schemas.microsoft.com/office/drawing/2014/main" xmlns="" id="{9F74ABDB-7052-8549-A42D-92A16D6CF22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72691" y="2798695"/>
            <a:ext cx="7334250" cy="3371850"/>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1005840" y="1690688"/>
            <a:ext cx="6309360" cy="646331"/>
          </a:xfrm>
          <a:prstGeom prst="rect">
            <a:avLst/>
          </a:prstGeom>
          <a:noFill/>
        </p:spPr>
        <p:txBody>
          <a:bodyPr wrap="square" rtlCol="0">
            <a:spAutoFit/>
          </a:bodyPr>
          <a:lstStyle/>
          <a:p>
            <a:pPr algn="just"/>
            <a:r>
              <a:rPr lang="es-CL" dirty="0"/>
              <a:t>Dos o más personas enfermas a causa del consumo del mismo alimento o bebida contaminada en un periodo determinado.</a:t>
            </a:r>
          </a:p>
        </p:txBody>
      </p:sp>
    </p:spTree>
    <p:extLst>
      <p:ext uri="{BB962C8B-B14F-4D97-AF65-F5344CB8AC3E}">
        <p14:creationId xmlns:p14="http://schemas.microsoft.com/office/powerpoint/2010/main" val="505304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dirty="0"/>
              <a:t>Notificación</a:t>
            </a:r>
            <a:br>
              <a:rPr lang="es-CL" dirty="0"/>
            </a:br>
            <a:endParaRPr lang="es-CL" dirty="0"/>
          </a:p>
        </p:txBody>
      </p:sp>
      <p:sp>
        <p:nvSpPr>
          <p:cNvPr id="3" name="Marcador de contenido 2"/>
          <p:cNvSpPr>
            <a:spLocks noGrp="1"/>
          </p:cNvSpPr>
          <p:nvPr>
            <p:ph idx="1"/>
          </p:nvPr>
        </p:nvSpPr>
        <p:spPr>
          <a:xfrm>
            <a:off x="838199" y="1825625"/>
            <a:ext cx="10670177" cy="4351338"/>
          </a:xfrm>
        </p:spPr>
        <p:txBody>
          <a:bodyPr>
            <a:normAutofit/>
          </a:bodyPr>
          <a:lstStyle/>
          <a:p>
            <a:pPr algn="just"/>
            <a:r>
              <a:rPr lang="es-ES" dirty="0"/>
              <a:t>Ante la sospecha, es decir de notificación inmediata.</a:t>
            </a:r>
          </a:p>
          <a:p>
            <a:pPr algn="just"/>
            <a:r>
              <a:rPr lang="es-ES" dirty="0"/>
              <a:t>Llamar de inmediato al celular de turno de epidemiología Ñuble </a:t>
            </a:r>
            <a:r>
              <a:rPr lang="es-ES" b="1" dirty="0"/>
              <a:t>989217509</a:t>
            </a:r>
            <a:r>
              <a:rPr lang="es-ES" dirty="0"/>
              <a:t> y enviar el formulario brote ETA dentro de las primeras 24 horas de identificado el brote, a los siguientes correos electrónicos: </a:t>
            </a:r>
            <a:r>
              <a:rPr lang="es-ES" b="1" dirty="0" err="1"/>
              <a:t>epinuble@redsalud.gob.cl;claudia.dospital@redsalud.gob.cl</a:t>
            </a:r>
            <a:r>
              <a:rPr lang="es-ES" b="1" dirty="0"/>
              <a:t>; </a:t>
            </a:r>
            <a:r>
              <a:rPr lang="es-ES" b="1" dirty="0" err="1"/>
              <a:t>fabiola.riquelme@redsalud.gov.cl;natalia.sotor@redsalud.gob.cl</a:t>
            </a:r>
            <a:endParaRPr lang="es-ES" b="1" dirty="0"/>
          </a:p>
          <a:p>
            <a:pPr algn="just"/>
            <a:endParaRPr lang="es-ES" dirty="0"/>
          </a:p>
          <a:p>
            <a:pPr algn="just"/>
            <a:endParaRPr lang="es-ES" dirty="0"/>
          </a:p>
        </p:txBody>
      </p:sp>
    </p:spTree>
    <p:extLst>
      <p:ext uri="{BB962C8B-B14F-4D97-AF65-F5344CB8AC3E}">
        <p14:creationId xmlns:p14="http://schemas.microsoft.com/office/powerpoint/2010/main" val="4190368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l="13751" t="14641" r="16911" b="3661"/>
          <a:stretch/>
        </p:blipFill>
        <p:spPr>
          <a:xfrm>
            <a:off x="359664" y="116542"/>
            <a:ext cx="9806312" cy="6499412"/>
          </a:xfrm>
          <a:prstGeom prst="rect">
            <a:avLst/>
          </a:prstGeom>
        </p:spPr>
      </p:pic>
    </p:spTree>
    <p:extLst>
      <p:ext uri="{BB962C8B-B14F-4D97-AF65-F5344CB8AC3E}">
        <p14:creationId xmlns:p14="http://schemas.microsoft.com/office/powerpoint/2010/main" val="146940813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520</TotalTime>
  <Words>1433</Words>
  <Application>Microsoft Office PowerPoint</Application>
  <PresentationFormat>Panorámica</PresentationFormat>
  <Paragraphs>97</Paragraphs>
  <Slides>20</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20</vt:i4>
      </vt:variant>
    </vt:vector>
  </HeadingPairs>
  <TitlesOfParts>
    <vt:vector size="26" baseType="lpstr">
      <vt:lpstr>Arial</vt:lpstr>
      <vt:lpstr>Bahnschrift SemiBold SemiConden</vt:lpstr>
      <vt:lpstr>Calibri</vt:lpstr>
      <vt:lpstr>Calibri Light</vt:lpstr>
      <vt:lpstr>Verdana</vt:lpstr>
      <vt:lpstr>Tema de Office</vt:lpstr>
      <vt:lpstr>Brotes de Enfermedad Transmitida Por Alimentos (ETA)</vt:lpstr>
      <vt:lpstr>Presentación de PowerPoint</vt:lpstr>
      <vt:lpstr>Introducción</vt:lpstr>
      <vt:lpstr>Objetivo</vt:lpstr>
      <vt:lpstr>Presentación de PowerPoint</vt:lpstr>
      <vt:lpstr>Modo de transmisión</vt:lpstr>
      <vt:lpstr>Definiciones de Caso: Sospechoso, confirmado, probable </vt:lpstr>
      <vt:lpstr>Notificación </vt:lpstr>
      <vt:lpstr>Presentación de PowerPoint</vt:lpstr>
      <vt:lpstr>Toma de muestras </vt:lpstr>
      <vt:lpstr>Cary Blair sólido</vt:lpstr>
      <vt:lpstr>Cari Blair Líquido </vt:lpstr>
      <vt:lpstr>Presentación de PowerPoint</vt:lpstr>
      <vt:lpstr>Presentación de PowerPoint</vt:lpstr>
      <vt:lpstr>Vigilancia V. Parahaemolyticus y contexto marea roja</vt:lpstr>
      <vt:lpstr>Vigilancia V. Parahaemolyticus y contexto marea roja</vt:lpstr>
      <vt:lpstr>Presentación de PowerPoint</vt:lpstr>
      <vt:lpstr>Presentación de PowerPoint</vt:lpstr>
      <vt:lpstr>Investigación epidemiológica, manejo y control.(aplicación de encuestas, epidemiología de campo, etc.) </vt:lpstr>
      <vt:lpstr>Medidas de control y prevención (por ejemplo quimioprofilaxis, actividades educativas, vacunación, etc.)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Minsal</dc:creator>
  <cp:lastModifiedBy>Minsal</cp:lastModifiedBy>
  <cp:revision>28</cp:revision>
  <dcterms:created xsi:type="dcterms:W3CDTF">2021-10-24T17:05:41Z</dcterms:created>
  <dcterms:modified xsi:type="dcterms:W3CDTF">2022-04-12T17:54:30Z</dcterms:modified>
</cp:coreProperties>
</file>